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511" r:id="rId3"/>
    <p:sldId id="423" r:id="rId4"/>
    <p:sldId id="517" r:id="rId5"/>
    <p:sldId id="521" r:id="rId6"/>
    <p:sldId id="522" r:id="rId7"/>
    <p:sldId id="483" r:id="rId8"/>
    <p:sldId id="523" r:id="rId9"/>
    <p:sldId id="486" r:id="rId10"/>
    <p:sldId id="539" r:id="rId11"/>
    <p:sldId id="540" r:id="rId12"/>
    <p:sldId id="538" r:id="rId13"/>
    <p:sldId id="524" r:id="rId14"/>
    <p:sldId id="525" r:id="rId15"/>
    <p:sldId id="526" r:id="rId16"/>
    <p:sldId id="527" r:id="rId17"/>
    <p:sldId id="548" r:id="rId18"/>
    <p:sldId id="534" r:id="rId19"/>
    <p:sldId id="533" r:id="rId20"/>
    <p:sldId id="532" r:id="rId21"/>
    <p:sldId id="528" r:id="rId22"/>
    <p:sldId id="530" r:id="rId23"/>
    <p:sldId id="542" r:id="rId24"/>
    <p:sldId id="529" r:id="rId25"/>
    <p:sldId id="531" r:id="rId26"/>
    <p:sldId id="550" r:id="rId27"/>
    <p:sldId id="553" r:id="rId28"/>
    <p:sldId id="554" r:id="rId29"/>
    <p:sldId id="535" r:id="rId30"/>
    <p:sldId id="536" r:id="rId31"/>
    <p:sldId id="537" r:id="rId32"/>
    <p:sldId id="544" r:id="rId33"/>
    <p:sldId id="545" r:id="rId34"/>
    <p:sldId id="546" r:id="rId35"/>
    <p:sldId id="549" r:id="rId36"/>
    <p:sldId id="460" r:id="rId37"/>
    <p:sldId id="555" r:id="rId38"/>
    <p:sldId id="543" r:id="rId39"/>
    <p:sldId id="421" r:id="rId40"/>
    <p:sldId id="556" r:id="rId41"/>
    <p:sldId id="508" r:id="rId42"/>
    <p:sldId id="509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D369EB-4CEE-4F25-AA6A-AEDAFB9002D0}">
          <p14:sldIdLst>
            <p14:sldId id="511"/>
            <p14:sldId id="423"/>
            <p14:sldId id="517"/>
          </p14:sldIdLst>
        </p14:section>
        <p14:section name="Abstraction" id="{E45F5152-CE42-4AA3-A3A8-8CA8A8C447D1}">
          <p14:sldIdLst>
            <p14:sldId id="521"/>
            <p14:sldId id="522"/>
            <p14:sldId id="483"/>
            <p14:sldId id="523"/>
            <p14:sldId id="486"/>
            <p14:sldId id="539"/>
            <p14:sldId id="540"/>
          </p14:sldIdLst>
        </p14:section>
        <p14:section name="Interface" id="{6B2D6A81-DF15-4281-9294-A991E1CCE6DC}">
          <p14:sldIdLst>
            <p14:sldId id="538"/>
            <p14:sldId id="524"/>
            <p14:sldId id="525"/>
            <p14:sldId id="526"/>
            <p14:sldId id="527"/>
            <p14:sldId id="548"/>
            <p14:sldId id="534"/>
            <p14:sldId id="533"/>
            <p14:sldId id="532"/>
            <p14:sldId id="528"/>
            <p14:sldId id="530"/>
            <p14:sldId id="542"/>
            <p14:sldId id="529"/>
            <p14:sldId id="531"/>
            <p14:sldId id="550"/>
            <p14:sldId id="553"/>
            <p14:sldId id="554"/>
            <p14:sldId id="535"/>
            <p14:sldId id="536"/>
            <p14:sldId id="537"/>
            <p14:sldId id="544"/>
            <p14:sldId id="545"/>
            <p14:sldId id="546"/>
            <p14:sldId id="549"/>
            <p14:sldId id="460"/>
            <p14:sldId id="555"/>
            <p14:sldId id="543"/>
            <p14:sldId id="421"/>
            <p14:sldId id="556"/>
            <p14:sldId id="508"/>
            <p14:sldId id="50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21"/>
    <a:srgbClr val="301301"/>
    <a:srgbClr val="2F1200"/>
    <a:srgbClr val="321300"/>
    <a:srgbClr val="F3BE60"/>
    <a:srgbClr val="663606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5280" autoAdjust="0"/>
  </p:normalViewPr>
  <p:slideViewPr>
    <p:cSldViewPr>
      <p:cViewPr>
        <p:scale>
          <a:sx n="79" d="100"/>
          <a:sy n="79" d="100"/>
        </p:scale>
        <p:origin x="-156" y="-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1840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5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3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4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2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3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4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9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1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992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8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84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9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5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2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65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30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9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16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8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93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41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76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Java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 </a:t>
            </a:r>
            <a:r>
              <a:rPr lang="en-US" dirty="0"/>
              <a:t>are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purely abstract classes</a:t>
            </a:r>
            <a:r>
              <a:rPr lang="en-US" dirty="0"/>
              <a:t>, but: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All interface methods are abstract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- Interface members do not have scope modifiers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Their scope is assumed public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- But public is not specified explicitly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en-US" dirty="0"/>
              <a:t>- Cannot define fields, inner types and constructors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4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5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1888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 :</a:t>
            </a:r>
          </a:p>
          <a:p>
            <a:r>
              <a:rPr lang="en-US" dirty="0"/>
              <a:t>Models class behavior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dirty="0"/>
              <a:t> :</a:t>
            </a:r>
          </a:p>
          <a:p>
            <a:r>
              <a:rPr lang="en-US" dirty="0"/>
              <a:t>Define a set of methods (contracts)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 :</a:t>
            </a:r>
          </a:p>
          <a:p>
            <a:r>
              <a:rPr lang="en-US" dirty="0"/>
              <a:t>Mixes between class and interface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58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 is the ability of an object to take on many forms. The most common use of polymorphism in OOP occurs when a parent class reference is used to refer to a child class object.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9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540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4339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9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32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381A-FFC9-41C1-AE93-640D0EA4DB19}" type="datetime1">
              <a:rPr lang="en-US" smtClean="0"/>
              <a:pPr/>
              <a:t>5/23/2017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7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2EAB7-764A-40FB-8F74-57FA0DA8A99D}" type="datetime1">
              <a:rPr lang="en-US" smtClean="0"/>
              <a:pPr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498#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29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s://softuni.bg/java-advanced-oop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6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25.png"/><Relationship Id="rId19" Type="http://schemas.openxmlformats.org/officeDocument/2006/relationships/hyperlink" Target="http://www.telenor.bg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656012" y="1065832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Interfaces and Abstraction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760412" y="434894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b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760412" y="4818841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2300" b="1" i="0" u="none" strike="noStrike" cap="none" dirty="0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Ventsislav Ivanov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6"/>
          </p:nvPr>
        </p:nvSpPr>
        <p:spPr>
          <a:xfrm>
            <a:off x="760412" y="5263182"/>
            <a:ext cx="3187613" cy="363550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7"/>
          </p:nvPr>
        </p:nvSpPr>
        <p:spPr>
          <a:xfrm>
            <a:off x="760412" y="5604346"/>
            <a:ext cx="3187613" cy="331233"/>
          </a:xfrm>
          <a:prstGeom prst="rect">
            <a:avLst/>
          </a:prstGeom>
          <a:noFill/>
          <a:ln>
            <a:noFill/>
          </a:ln>
        </p:spPr>
        <p:txBody>
          <a:bodyPr lIns="36000" tIns="36000" rIns="36000" bIns="36000" anchor="ctr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 sz="16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83" y="2972633"/>
            <a:ext cx="2175525" cy="761163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l="-2033" t="-11972" r="-4042" b="1046"/>
          <a:stretch/>
        </p:blipFill>
        <p:spPr>
          <a:xfrm>
            <a:off x="825157" y="1887142"/>
            <a:ext cx="2172350" cy="795695"/>
          </a:xfrm>
          <a:prstGeom prst="roundRect">
            <a:avLst>
              <a:gd name="adj" fmla="val 3940"/>
            </a:avLst>
          </a:prstGeom>
          <a:solidFill>
            <a:srgbClr val="231F20">
              <a:alpha val="49411"/>
            </a:srgbClr>
          </a:solidFill>
          <a:ln w="9525" cap="flat" cmpd="sng">
            <a:solidFill>
              <a:srgbClr val="C87D0E">
                <a:alpha val="49411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2" name="Group 1"/>
          <p:cNvGrpSpPr/>
          <p:nvPr/>
        </p:nvGrpSpPr>
        <p:grpSpPr>
          <a:xfrm>
            <a:off x="3808412" y="3641436"/>
            <a:ext cx="2807014" cy="2354809"/>
            <a:chOff x="4261429" y="3796677"/>
            <a:chExt cx="2807014" cy="2354809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1429" y="3886200"/>
              <a:ext cx="2064163" cy="226528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576164">
              <a:off x="5679217" y="3796677"/>
              <a:ext cx="138922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Java OOP</a:t>
              </a:r>
            </a:p>
            <a:p>
              <a:pPr algn="ctr">
                <a:lnSpc>
                  <a:spcPct val="85000"/>
                </a:lnSpc>
              </a:pPr>
              <a:r>
                <a:rPr lang="en-US" sz="22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Advanced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04" y="3778882"/>
            <a:ext cx="3324225" cy="1847850"/>
          </a:xfrm>
          <a:prstGeom prst="rect">
            <a:avLst/>
          </a:prstGeom>
        </p:spPr>
      </p:pic>
      <p:sp>
        <p:nvSpPr>
          <p:cNvPr id="14" name="Subtitle 5"/>
          <p:cNvSpPr>
            <a:spLocks noGrp="1"/>
          </p:cNvSpPr>
          <p:nvPr>
            <p:ph type="subTitle" idx="1"/>
          </p:nvPr>
        </p:nvSpPr>
        <p:spPr>
          <a:xfrm>
            <a:off x="4037013" y="2040664"/>
            <a:ext cx="7772400" cy="1235936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</a:pPr>
            <a:r>
              <a:rPr lang="en-US" sz="3600" dirty="0"/>
              <a:t>Interfaces vs Abstract Classes</a:t>
            </a:r>
            <a:br>
              <a:rPr lang="en-US" sz="3600" dirty="0"/>
            </a:br>
            <a:r>
              <a:rPr lang="en-US" sz="3600" dirty="0"/>
              <a:t>Abstraction vs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622082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371600"/>
            <a:ext cx="6581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Interface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35" y="762000"/>
            <a:ext cx="6909354" cy="42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2990" y="4495800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037012" y="3871466"/>
            <a:ext cx="3701908" cy="573240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188814" y="4784494"/>
            <a:ext cx="2720465" cy="1143000"/>
          </a:xfrm>
          <a:prstGeom prst="wedgeRoundRectCallout">
            <a:avLst>
              <a:gd name="adj1" fmla="val 64535"/>
              <a:gd name="adj2" fmla="val 2979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abstract before methods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7909023" y="3830260"/>
            <a:ext cx="3871800" cy="1042102"/>
          </a:xfrm>
          <a:prstGeom prst="wedgeRoundRectCallout">
            <a:avLst>
              <a:gd name="adj1" fmla="val -72687"/>
              <a:gd name="adj2" fmla="val 6828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adds public static final before fields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342663" y="1963284"/>
            <a:ext cx="2322749" cy="1508801"/>
          </a:xfrm>
          <a:prstGeom prst="wedgeRoundRectCallout">
            <a:avLst>
              <a:gd name="adj1" fmla="val 61782"/>
              <a:gd name="adj2" fmla="val -28229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 or default modifier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6627812" y="987521"/>
            <a:ext cx="1853725" cy="511799"/>
          </a:xfrm>
          <a:prstGeom prst="wedgeRoundRectCallout">
            <a:avLst>
              <a:gd name="adj1" fmla="val -88573"/>
              <a:gd name="adj2" fmla="val 157307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8596551" y="2711908"/>
            <a:ext cx="1460262" cy="511799"/>
          </a:xfrm>
          <a:prstGeom prst="wedgeRoundRectCallout">
            <a:avLst>
              <a:gd name="adj1" fmla="val -108968"/>
              <a:gd name="adj2" fmla="val -10725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455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Relationship between classes and interfaces</a:t>
            </a:r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Multiple inheritance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implements vs extends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799012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3337" y="2394985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2861" y="238480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066212" y="2389528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1370012" y="2350265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8467340" y="3046066"/>
            <a:ext cx="2146218" cy="439968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467340" y="1909210"/>
            <a:ext cx="2146218" cy="42326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4799012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125547" y="3063085"/>
            <a:ext cx="2146218" cy="422949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1130684" y="1905000"/>
            <a:ext cx="2146218" cy="427473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903412" y="5707579"/>
            <a:ext cx="2146218" cy="457200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31226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525503" y="4517124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6144437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8761412" y="4515512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7430743" y="5689013"/>
            <a:ext cx="2146218" cy="475766"/>
          </a:xfrm>
          <a:prstGeom prst="roundRect">
            <a:avLst/>
          </a:prstGeom>
          <a:solidFill>
            <a:schemeClr val="accent1">
              <a:lumMod val="75000"/>
              <a:alpha val="45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5000"/>
              </a:lnSpc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Inteface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8859744" y="2335182"/>
            <a:ext cx="1" cy="69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5180012" y="2347732"/>
            <a:ext cx="1" cy="6950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endCxn id="43" idx="2"/>
          </p:cNvCxnSpPr>
          <p:nvPr/>
        </p:nvCxnSpPr>
        <p:spPr>
          <a:xfrm flipH="1" flipV="1">
            <a:off x="1598612" y="4992890"/>
            <a:ext cx="1355944" cy="71468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9" idx="0"/>
            <a:endCxn id="42" idx="2"/>
          </p:cNvCxnSpPr>
          <p:nvPr/>
        </p:nvCxnSpPr>
        <p:spPr>
          <a:xfrm flipV="1">
            <a:off x="2976521" y="4991278"/>
            <a:ext cx="1219200" cy="71630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46" idx="0"/>
            <a:endCxn id="45" idx="2"/>
          </p:cNvCxnSpPr>
          <p:nvPr/>
        </p:nvCxnSpPr>
        <p:spPr>
          <a:xfrm flipV="1">
            <a:off x="8503852" y="4991278"/>
            <a:ext cx="1330669" cy="697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6" idx="0"/>
          </p:cNvCxnSpPr>
          <p:nvPr/>
        </p:nvCxnSpPr>
        <p:spPr>
          <a:xfrm flipH="1" flipV="1">
            <a:off x="7160158" y="4972357"/>
            <a:ext cx="1343694" cy="71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23412" y="5069075"/>
            <a:ext cx="132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extends</a:t>
            </a:r>
            <a:endParaRPr lang="bg-BG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3951634" y="5087818"/>
            <a:ext cx="191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704519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9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print()</a:t>
            </a:r>
            <a:r>
              <a:rPr lang="en-US" dirty="0"/>
              <a:t>is provided </a:t>
            </a:r>
            <a:br>
              <a:rPr lang="en-US" dirty="0"/>
            </a:br>
            <a:r>
              <a:rPr lang="en-US" dirty="0"/>
              <a:t>in class A6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Example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99012" y="1212475"/>
            <a:ext cx="5867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3169836"/>
            <a:ext cx="11182725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Document implements Printable {  </a:t>
            </a:r>
          </a:p>
          <a:p>
            <a:pPr fontAlgn="base">
              <a:spcAft>
                <a:spcPts val="12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print()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System.out.println("Hello");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Printable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doc = new Document();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.print()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4875212" y="5302927"/>
            <a:ext cx="2514600" cy="640673"/>
          </a:xfrm>
          <a:prstGeom prst="wedgeRoundRectCallout">
            <a:avLst>
              <a:gd name="adj1" fmla="val -155903"/>
              <a:gd name="adj2" fmla="val -9773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09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Build project that contain interface for drawable objects</a:t>
            </a:r>
          </a:p>
          <a:p>
            <a:r>
              <a:rPr lang="en-US" dirty="0"/>
              <a:t>Implements two type of shapes: </a:t>
            </a:r>
            <a:br>
              <a:rPr lang="en-US" dirty="0"/>
            </a:br>
            <a:r>
              <a:rPr lang="en-US" dirty="0"/>
              <a:t>Circle and Rectangle </a:t>
            </a:r>
          </a:p>
          <a:p>
            <a:r>
              <a:rPr lang="en-US" dirty="0"/>
              <a:t>Both classes have to print on console </a:t>
            </a:r>
            <a:br>
              <a:rPr lang="en-US" dirty="0"/>
            </a:br>
            <a:r>
              <a:rPr lang="en-US" dirty="0"/>
              <a:t>their shape with "*".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Shapes Drawing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1425" y="4574447"/>
            <a:ext cx="3598731" cy="1630467"/>
            <a:chOff x="-307258" y="1714897"/>
            <a:chExt cx="197179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Circle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725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-radius: Integer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76269" y="4193338"/>
            <a:ext cx="3429001" cy="2011576"/>
            <a:chOff x="-306388" y="1581920"/>
            <a:chExt cx="1878795" cy="201157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-306388" y="1581920"/>
              <a:ext cx="1878795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&lt;&lt;Drawable&gt;&gt;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306388" y="2651771"/>
              <a:ext cx="1878795" cy="9417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-width: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-height: Integer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70812" y="1876139"/>
            <a:ext cx="3124200" cy="1508443"/>
            <a:chOff x="5226904" y="1466400"/>
            <a:chExt cx="3124200" cy="1508443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66400"/>
              <a:ext cx="3124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Drawable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1242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+draw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334024" y="4753808"/>
            <a:ext cx="1789588" cy="131178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Oval 39"/>
          <p:cNvSpPr/>
          <p:nvPr/>
        </p:nvSpPr>
        <p:spPr>
          <a:xfrm>
            <a:off x="10645024" y="432935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Oval 46"/>
          <p:cNvSpPr/>
          <p:nvPr/>
        </p:nvSpPr>
        <p:spPr>
          <a:xfrm>
            <a:off x="9347560" y="5151188"/>
            <a:ext cx="914400" cy="91440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3882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Shapes Drawing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143000"/>
            <a:ext cx="11125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draw();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3" y="4737318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 Add fields and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21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3" y="2724715"/>
            <a:ext cx="111252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 Drawable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 Add fields and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draw()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slide 20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26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Rectangle Draw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151121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Rectangle implements Drawable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i = 0; i &lt; height; i++)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(int k = 1; k &lt; width - 1; k++)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 == 0 || i == (height - 1))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System.out.print("*");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");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 System.out.print("*");   </a:t>
            </a:r>
            <a:b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("\n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 }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273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Shapes </a:t>
            </a:r>
            <a:r>
              <a:rPr lang="en-US" dirty="0" smtClean="0"/>
              <a:t>Drawing - Circle Draw 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395" y="1151121"/>
            <a:ext cx="11349525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 implements Drawable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draw()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r_in = this.radius - 0.4;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r_out = this.radius + 0.4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for(double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y = this.radius; y &gt;= -this.radius; --y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for(double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x = -this.radius; x &lt; r_out; x += 0.5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{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double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value = x * x + y * y;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if(value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&gt;= r_in * r_in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&amp;&amp; value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&lt;= r_out * r_out)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("*");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else {</a:t>
            </a: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</a:t>
            </a:r>
          </a:p>
          <a:p>
            <a:pPr fontAlgn="base"/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} 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System.out.println(); } } } 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7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Car Shop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850069" y="1600200"/>
            <a:ext cx="5716343" cy="1710211"/>
            <a:chOff x="5180012" y="1828800"/>
            <a:chExt cx="5716343" cy="1710211"/>
          </a:xfrm>
        </p:grpSpPr>
        <p:grpSp>
          <p:nvGrpSpPr>
            <p:cNvPr id="8" name="Group 7"/>
            <p:cNvGrpSpPr/>
            <p:nvPr/>
          </p:nvGrpSpPr>
          <p:grpSpPr>
            <a:xfrm>
              <a:off x="5180012" y="1828800"/>
              <a:ext cx="5715000" cy="1136939"/>
              <a:chOff x="-306388" y="2077297"/>
              <a:chExt cx="3131324" cy="1136939"/>
            </a:xfrm>
          </p:grpSpPr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-306388" y="2077297"/>
                <a:ext cx="3131324" cy="58263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Seat</a:t>
                </a:r>
                <a:endParaRPr lang="en-US" sz="1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-306388" y="2650569"/>
                <a:ext cx="3131324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-countryProduced: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5181355" y="2975344"/>
              <a:ext cx="571500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+toString():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3991" y="2819400"/>
            <a:ext cx="4608598" cy="2863484"/>
            <a:chOff x="5180012" y="1333423"/>
            <a:chExt cx="4608598" cy="2863484"/>
          </a:xfrm>
        </p:grpSpPr>
        <p:grpSp>
          <p:nvGrpSpPr>
            <p:cNvPr id="15" name="Group 14"/>
            <p:cNvGrpSpPr/>
            <p:nvPr/>
          </p:nvGrpSpPr>
          <p:grpSpPr>
            <a:xfrm>
              <a:off x="5180012" y="1333423"/>
              <a:ext cx="4608598" cy="1514716"/>
              <a:chOff x="-306388" y="1581920"/>
              <a:chExt cx="2525112" cy="1514716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-306388" y="1581920"/>
                <a:ext cx="2525112" cy="8781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&lt;&lt;interface&gt;&gt;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&lt;&lt;Car&gt;&gt;</a:t>
                </a:r>
                <a:endParaRPr lang="en-US" sz="2800" b="1" noProof="1"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-306388" y="2460070"/>
                <a:ext cx="2525112" cy="6365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 smtClean="0">
                    <a:latin typeface="Consolas" panose="020B0609020204030204" pitchFamily="49" charset="0"/>
                  </a:rPr>
                  <a:t>+TIRES: Integer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5184286" y="2857423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3732212" y="1714788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1421813" y="1536502"/>
            <a:ext cx="2297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Serializable</a:t>
            </a:r>
            <a:endParaRPr lang="bg-BG" sz="2800" dirty="0"/>
          </a:p>
        </p:txBody>
      </p:sp>
      <p:cxnSp>
        <p:nvCxnSpPr>
          <p:cNvPr id="6" name="Straight Connector 5"/>
          <p:cNvCxnSpPr>
            <a:cxnSpLocks/>
            <a:stCxn id="4" idx="6"/>
            <a:endCxn id="9" idx="1"/>
          </p:cNvCxnSpPr>
          <p:nvPr/>
        </p:nvCxnSpPr>
        <p:spPr>
          <a:xfrm flipV="1">
            <a:off x="4113212" y="1891517"/>
            <a:ext cx="1736857" cy="13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2"/>
          </p:cNvCxnSpPr>
          <p:nvPr/>
        </p:nvCxnSpPr>
        <p:spPr>
          <a:xfrm flipH="1">
            <a:off x="8707569" y="3310411"/>
            <a:ext cx="1343" cy="7054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0" idx="3"/>
          </p:cNvCxnSpPr>
          <p:nvPr/>
        </p:nvCxnSpPr>
        <p:spPr>
          <a:xfrm flipH="1" flipV="1">
            <a:off x="5422589" y="4015833"/>
            <a:ext cx="3284980" cy="181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421191"/>
            <a:ext cx="2140032" cy="16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95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Abstraction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Abstraction vs Encapsulation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Interfaces vs Abstract Classes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4612" y="1301475"/>
            <a:ext cx="3836527" cy="49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367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31813" y="1744682"/>
            <a:ext cx="111252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Car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TIRES = 4;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getModel();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String getColor();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 getHorsePower();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09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-76200"/>
            <a:ext cx="9577597" cy="1110780"/>
          </a:xfrm>
        </p:spPr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83687" y="990600"/>
            <a:ext cx="113495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Seat implements Car, Serializable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fields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//TODO: Add constructor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//TODO: Add private methods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String getModel() { return this.model; }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this.horsePower; } 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48400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1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/>
              <a:t>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Interface can extend another interface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4267200"/>
            <a:ext cx="10515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{ 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82296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Showable 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show();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04" y="1981200"/>
            <a:ext cx="2041008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6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Class which implements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interface MUST</a:t>
            </a:r>
            <a:r>
              <a:rPr lang="en-US" dirty="0"/>
              <a:t> provide implementation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 interface</a:t>
            </a:r>
            <a:r>
              <a:rPr lang="en-US" dirty="0"/>
              <a:t> too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Interface (2)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22068" y="2604224"/>
            <a:ext cx="7353544" cy="33393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implements Printable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print()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System.out.println("Hello");</a:t>
            </a:r>
          </a:p>
          <a:p>
            <a:pPr fontAlgn="base">
              <a:spcAft>
                <a:spcPts val="180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show()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System.out.println("Welcome");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6" y="2133600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6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your first problem code</a:t>
            </a:r>
          </a:p>
          <a:p>
            <a:r>
              <a:rPr lang="en-US" dirty="0" smtClean="0"/>
              <a:t>Add interface for sellable cars</a:t>
            </a:r>
          </a:p>
          <a:p>
            <a:r>
              <a:rPr lang="en-US" dirty="0" smtClean="0"/>
              <a:t>Add interface for rentable cars</a:t>
            </a:r>
          </a:p>
          <a:p>
            <a:r>
              <a:rPr lang="en-US" dirty="0" smtClean="0"/>
              <a:t>Add class Audi, which </a:t>
            </a:r>
            <a:br>
              <a:rPr lang="en-US" dirty="0" smtClean="0"/>
            </a:br>
            <a:r>
              <a:rPr lang="en-US" dirty="0" smtClean="0"/>
              <a:t>implements rentable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Car Shop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3512" y="5165437"/>
            <a:ext cx="5334000" cy="1279342"/>
            <a:chOff x="4988745" y="1333424"/>
            <a:chExt cx="5334000" cy="1279342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4988745" y="1333424"/>
              <a:ext cx="5333999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&lt;&lt;Sellable&gt;&gt;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4988745" y="1943022"/>
              <a:ext cx="5334000" cy="66974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+getPrice(): Double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70611" y="4724400"/>
            <a:ext cx="5105401" cy="1720379"/>
            <a:chOff x="4683209" y="1333424"/>
            <a:chExt cx="5105401" cy="1720379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4683209" y="1333424"/>
              <a:ext cx="5105401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&lt;&lt;Rentable&gt;&gt;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4683210" y="1943023"/>
              <a:ext cx="5105400" cy="11107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+getMinRentDay(): Integer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+getPricePerDay(): Double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67414" y="1913119"/>
            <a:ext cx="4608598" cy="1896881"/>
            <a:chOff x="5180012" y="1653737"/>
            <a:chExt cx="4608598" cy="189688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5180012" y="1653737"/>
              <a:ext cx="4608598" cy="5578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&lt;&lt;Car&gt;&gt;</a:t>
              </a:r>
              <a:endParaRPr lang="en-US" sz="2800" b="1" noProof="1">
                <a:latin typeface="Consolas" panose="020B0609020204030204" pitchFamily="49" charset="0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5184286" y="2211134"/>
              <a:ext cx="4604324" cy="133948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+getModel()</a:t>
              </a: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+getColor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+getHorsePower</a:t>
              </a:r>
              <a:r>
                <a:rPr lang="en-US" sz="2800" b="1" noProof="1">
                  <a:latin typeface="Consolas" panose="020B0609020204030204" pitchFamily="49" charset="0"/>
                </a:rPr>
                <a:t>()</a:t>
              </a:r>
            </a:p>
          </p:txBody>
        </p:sp>
      </p:grpSp>
      <p:cxnSp>
        <p:nvCxnSpPr>
          <p:cNvPr id="18" name="Straight Arrow Connector 17"/>
          <p:cNvCxnSpPr>
            <a:stCxn id="30" idx="1"/>
            <a:endCxn id="17" idx="0"/>
          </p:cNvCxnSpPr>
          <p:nvPr/>
        </p:nvCxnSpPr>
        <p:spPr>
          <a:xfrm flipH="1">
            <a:off x="3180512" y="3140258"/>
            <a:ext cx="3491176" cy="2025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</p:cNvCxnSpPr>
          <p:nvPr/>
        </p:nvCxnSpPr>
        <p:spPr>
          <a:xfrm>
            <a:off x="8973850" y="3810000"/>
            <a:ext cx="16162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11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586805"/>
            <a:ext cx="1143482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Sellable extends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Car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544431"/>
            <a:ext cx="1143482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Rentable extends Car{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Integer getMinRentDay();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Double getPricePerDay();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59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Shop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35534"/>
            <a:ext cx="11182725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Audi implements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Rentable 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getModel()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this.model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getColor()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this.color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getHorsePower()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this.horsePower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Integer getMinRentDay()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this.minDaysForRent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getPricePerDay()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this.pricePerDay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84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method body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need to Override default method think about you Design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981200"/>
            <a:ext cx="10134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default void msg()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System.out.println("default method:)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242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Implementation doesn’t need for default methods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Method (2)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1828800"/>
            <a:ext cx="108204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Rectangle implements Drawable{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void draw() {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System.out.println("drawing rectangle"); }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7632" y="3844251"/>
            <a:ext cx="108204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TestInterfaceDefault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static void main(String args[]) 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d.msg();  </a:t>
            </a:r>
          </a:p>
          <a:p>
            <a:pPr fontAlgn="base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11552" y="5567800"/>
            <a:ext cx="690648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//drawing rectangle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//default method</a:t>
            </a:r>
          </a:p>
        </p:txBody>
      </p:sp>
    </p:spTree>
    <p:extLst>
      <p:ext uri="{BB962C8B-B14F-4D97-AF65-F5344CB8AC3E}">
        <p14:creationId xmlns:p14="http://schemas.microsoft.com/office/powerpoint/2010/main" val="4172725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9600" b="1" dirty="0" smtClean="0"/>
              <a:t>#</a:t>
            </a:r>
            <a:r>
              <a:rPr lang="en-US" sz="9600" b="1" dirty="0" err="1" smtClean="0"/>
              <a:t>JavaOOP</a:t>
            </a:r>
            <a:r>
              <a:rPr lang="en-US" sz="9600" b="1" dirty="0" smtClean="0"/>
              <a:t>-Advanced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134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Since Java 8, we can have static method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16764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Drawable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draw();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int cube(int x)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x*x*x;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191000"/>
            <a:ext cx="10134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void main(String args[]){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Drawable d=new Rectangle();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d.draw();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System.out.println(Drawable.cube(3));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}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94812" y="5486400"/>
            <a:ext cx="1676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//27</a:t>
            </a:r>
          </a:p>
        </p:txBody>
      </p:sp>
    </p:spTree>
    <p:extLst>
      <p:ext uri="{BB962C8B-B14F-4D97-AF65-F5344CB8AC3E}">
        <p14:creationId xmlns:p14="http://schemas.microsoft.com/office/powerpoint/2010/main" val="4091166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Design project, which have: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Interface for Person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Three implementation </a:t>
            </a:r>
            <a:br>
              <a:rPr lang="en-US" dirty="0"/>
            </a:br>
            <a:r>
              <a:rPr lang="en-US" dirty="0"/>
              <a:t>for different nationality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Override where need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13" y="75510"/>
            <a:ext cx="9577597" cy="1110780"/>
          </a:xfrm>
        </p:spPr>
        <p:txBody>
          <a:bodyPr/>
          <a:lstStyle/>
          <a:p>
            <a:r>
              <a:rPr lang="en-US" dirty="0"/>
              <a:t>Problem: Say Hi!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8012" y="4193338"/>
            <a:ext cx="3400486" cy="1630467"/>
            <a:chOff x="-306388" y="1714897"/>
            <a:chExt cx="1970922" cy="163046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-306388" y="1714897"/>
              <a:ext cx="1970922" cy="10668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&lt;&lt;Person&gt;&gt;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European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-306388" y="2781697"/>
              <a:ext cx="1970922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51612" y="1642523"/>
            <a:ext cx="3886200" cy="1844940"/>
            <a:chOff x="5226904" y="1479121"/>
            <a:chExt cx="3886200" cy="1844940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5226904" y="1479121"/>
              <a:ext cx="3886200" cy="945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&lt;&lt;interface&gt;&gt;</a:t>
              </a:r>
            </a:p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 smtClean="0">
                  <a:latin typeface="Consolas" panose="020B0609020204030204" pitchFamily="49" charset="0"/>
                </a:rPr>
                <a:t>&lt;&lt;Person&gt;&gt;</a:t>
              </a:r>
              <a:endPara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226904" y="2411176"/>
              <a:ext cx="3886200" cy="91288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+getName</a:t>
              </a:r>
              <a:r>
                <a:rPr lang="en-US" sz="2800" b="1" i="1" noProof="1" smtClean="0">
                  <a:latin typeface="Consolas" panose="020B0609020204030204" pitchFamily="49" charset="0"/>
                </a:rPr>
                <a:t>(): String</a:t>
              </a:r>
              <a:endParaRPr lang="en-US" sz="2800" b="1" i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sayHi</a:t>
              </a:r>
              <a:r>
                <a:rPr lang="en-US" sz="2800" b="1" noProof="1" smtClean="0">
                  <a:latin typeface="Consolas" panose="020B0609020204030204" pitchFamily="49" charset="0"/>
                </a:rPr>
                <a:t>()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1579" y="4188933"/>
            <a:ext cx="3433520" cy="2198539"/>
            <a:chOff x="4421579" y="4188933"/>
            <a:chExt cx="3433520" cy="2198539"/>
          </a:xfrm>
        </p:grpSpPr>
        <p:grpSp>
          <p:nvGrpSpPr>
            <p:cNvPr id="2" name="Group 1"/>
            <p:cNvGrpSpPr/>
            <p:nvPr/>
          </p:nvGrpSpPr>
          <p:grpSpPr>
            <a:xfrm>
              <a:off x="4426097" y="4188933"/>
              <a:ext cx="3429002" cy="1634872"/>
              <a:chOff x="4676268" y="4188933"/>
              <a:chExt cx="3429002" cy="1634872"/>
            </a:xfrm>
          </p:grpSpPr>
          <p:sp>
            <p:nvSpPr>
              <p:cNvPr id="17" name="Rectangle 3"/>
              <p:cNvSpPr>
                <a:spLocks noChangeArrowheads="1"/>
              </p:cNvSpPr>
              <p:nvPr/>
            </p:nvSpPr>
            <p:spPr bwMode="auto">
              <a:xfrm>
                <a:off x="4676268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Bulgarian</a:t>
                </a:r>
              </a:p>
            </p:txBody>
          </p:sp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4676269" y="5260138"/>
                <a:ext cx="3429001" cy="5636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4421579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75384" y="4188933"/>
            <a:ext cx="3433520" cy="2198539"/>
            <a:chOff x="8275384" y="4188933"/>
            <a:chExt cx="3433520" cy="2198539"/>
          </a:xfrm>
        </p:grpSpPr>
        <p:grpSp>
          <p:nvGrpSpPr>
            <p:cNvPr id="4" name="Group 3"/>
            <p:cNvGrpSpPr/>
            <p:nvPr/>
          </p:nvGrpSpPr>
          <p:grpSpPr>
            <a:xfrm>
              <a:off x="8277762" y="4188933"/>
              <a:ext cx="3429002" cy="1634872"/>
              <a:chOff x="8361956" y="4188933"/>
              <a:chExt cx="3429002" cy="1634872"/>
            </a:xfrm>
          </p:grpSpPr>
          <p:sp>
            <p:nvSpPr>
              <p:cNvPr id="19" name="Rectangle 3"/>
              <p:cNvSpPr>
                <a:spLocks noChangeArrowheads="1"/>
              </p:cNvSpPr>
              <p:nvPr/>
            </p:nvSpPr>
            <p:spPr bwMode="auto">
              <a:xfrm>
                <a:off x="8361957" y="4188933"/>
                <a:ext cx="3429001" cy="1066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&lt;&lt;Person&gt;&gt;</a:t>
                </a:r>
              </a:p>
              <a:p>
                <a:pPr algn="ctr" eaLnBrk="0" hangingPunct="0">
                  <a:lnSpc>
                    <a:spcPts val="3000"/>
                  </a:lnSpc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Chinese</a:t>
                </a:r>
              </a:p>
            </p:txBody>
          </p:sp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8361956" y="5255733"/>
                <a:ext cx="3429001" cy="568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-name: String</a:t>
                </a:r>
                <a:endParaRPr lang="en-US" sz="2000" b="1" noProof="1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8275384" y="5823805"/>
              <a:ext cx="3433520" cy="5636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+sayHi():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7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 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4586" y="1222936"/>
            <a:ext cx="11434826" cy="1977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interface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getName();</a:t>
            </a:r>
          </a:p>
          <a:p>
            <a:pPr fontAlgn="base"/>
            <a:endParaRPr lang="en-US" sz="105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default void sayHello()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585" y="3429000"/>
            <a:ext cx="1143482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European(String name)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this.name = name; }   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49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1085195"/>
            <a:ext cx="1118272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implements Person {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 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Bulgarian(String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= name;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</a:t>
            </a:r>
            <a:r>
              <a:rPr lang="en-US" sz="1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sayHello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r>
              <a:rPr lang="en-US" sz="1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{System.out.println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Здравей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");}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//TODO: Make same for Chinese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6154" y="1012065"/>
            <a:ext cx="5561011" cy="6248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Abstract Class</a:t>
            </a:r>
            <a:endParaRPr lang="en-US" dirty="0"/>
          </a:p>
          <a:p>
            <a:r>
              <a:rPr lang="en-US" sz="3200" dirty="0" smtClean="0"/>
              <a:t>Abstract </a:t>
            </a:r>
            <a:r>
              <a:rPr lang="en-US" sz="3200" dirty="0"/>
              <a:t>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doesn't support multiple inheritance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sz="3200" dirty="0"/>
              <a:t>Abstract class can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have abstract and non-abstract</a:t>
            </a:r>
            <a:r>
              <a:rPr lang="en-US" sz="3200" dirty="0"/>
              <a:t> methods.</a:t>
            </a:r>
          </a:p>
          <a:p>
            <a:r>
              <a:rPr lang="en-US" sz="3200" dirty="0"/>
              <a:t>Abstract class 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can have final, non-final, static and non-static</a:t>
            </a:r>
            <a:r>
              <a:rPr lang="en-US" sz="3200" b="1" dirty="0"/>
              <a:t> variables</a:t>
            </a:r>
            <a:r>
              <a:rPr lang="en-US" sz="3200" dirty="0"/>
              <a:t>.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vs Abstract Class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5865812" y="990601"/>
            <a:ext cx="6129422" cy="624839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 smtClean="0"/>
              <a:t>Interface</a:t>
            </a:r>
            <a:endParaRPr lang="en-US" dirty="0"/>
          </a:p>
          <a:p>
            <a:r>
              <a:rPr lang="en-US" dirty="0"/>
              <a:t>Interface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inheritance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 smtClean="0"/>
          </a:p>
          <a:p>
            <a:r>
              <a:rPr lang="en-US" dirty="0" smtClean="0"/>
              <a:t>Interface </a:t>
            </a:r>
            <a:r>
              <a:rPr lang="en-US" dirty="0"/>
              <a:t>can have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only 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 methods.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Since </a:t>
            </a:r>
            <a:r>
              <a:rPr lang="en-US" dirty="0"/>
              <a:t>Java 8, it can have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default and static methods</a:t>
            </a:r>
            <a:r>
              <a:rPr lang="en-US" dirty="0"/>
              <a:t> also</a:t>
            </a:r>
            <a:r>
              <a:rPr lang="en-US" dirty="0" smtClean="0"/>
              <a:t>.</a:t>
            </a:r>
          </a:p>
          <a:p>
            <a:r>
              <a:rPr lang="en-US" dirty="0"/>
              <a:t>Interface has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only static and final variables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1658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 code from last problem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BasePerson</a:t>
            </a:r>
            <a:r>
              <a:rPr lang="en-US" dirty="0" smtClean="0"/>
              <a:t> abstract class</a:t>
            </a:r>
          </a:p>
          <a:p>
            <a:pPr lvl="1"/>
            <a:r>
              <a:rPr lang="en-US" dirty="0" smtClean="0"/>
              <a:t>Move in it all code duplication from European, Bulgarian, Chinese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Base Person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149724" y="3936298"/>
            <a:ext cx="3886200" cy="1752600"/>
            <a:chOff x="4149724" y="3581401"/>
            <a:chExt cx="3886200" cy="17526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149724" y="3581401"/>
              <a:ext cx="388620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i="1" noProof="1" smtClean="0">
                  <a:latin typeface="Consolas" panose="020B0609020204030204" pitchFamily="49" charset="0"/>
                </a:rPr>
                <a:t>BasePerson</a:t>
              </a:r>
              <a:endParaRPr lang="en-US" sz="1800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149724" y="47244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 smtClean="0">
                  <a:latin typeface="Consolas" panose="020B0609020204030204" pitchFamily="49" charset="0"/>
                </a:rPr>
                <a:t>-</a:t>
              </a:r>
              <a:r>
                <a:rPr lang="en-US" sz="2800" noProof="1">
                  <a:latin typeface="Consolas" panose="020B0609020204030204" pitchFamily="49" charset="0"/>
                </a:rPr>
                <a:t>s</a:t>
              </a:r>
              <a:r>
                <a:rPr lang="en-US" sz="2800" noProof="1" smtClean="0">
                  <a:latin typeface="Consolas" panose="020B0609020204030204" pitchFamily="49" charset="0"/>
                </a:rPr>
                <a:t>etName(): void</a:t>
              </a:r>
              <a:endParaRPr lang="en-US" sz="2000" noProof="1">
                <a:latin typeface="Consolas" panose="020B0609020204030204" pitchFamily="49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149724" y="4114801"/>
              <a:ext cx="3886200" cy="609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 smtClean="0">
                  <a:latin typeface="Consolas" panose="020B0609020204030204" pitchFamily="49" charset="0"/>
                </a:rPr>
                <a:t>-name: String</a:t>
              </a:r>
              <a:endParaRPr lang="en-US" sz="2000" b="1" noProof="1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0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Say </a:t>
            </a:r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74287" y="990600"/>
            <a:ext cx="1118272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Person{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private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protected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BasePerson(String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this.setName(name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private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setName(String name)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this.name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public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getName()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return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this.name;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https://judge.softuni.bg/Contests/Compete/Index/498#3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01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GB" dirty="0" smtClean="0"/>
              <a:t>Interfaces and Abstract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777409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19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dirty="0"/>
              <a:t>Abstraction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Interface</a:t>
            </a:r>
          </a:p>
          <a:p>
            <a:pPr lvl="1"/>
            <a:r>
              <a:rPr lang="en-US" dirty="0"/>
              <a:t>Implements vs Extends</a:t>
            </a:r>
          </a:p>
          <a:p>
            <a:pPr lvl="1"/>
            <a:r>
              <a:rPr lang="en-US" dirty="0"/>
              <a:t>Default and Static methods</a:t>
            </a:r>
          </a:p>
          <a:p>
            <a:r>
              <a:rPr lang="en-US" dirty="0"/>
              <a:t>Interface vs Abstract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96" y="1154338"/>
            <a:ext cx="5100516" cy="378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4114800"/>
            <a:ext cx="3848100" cy="21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pic>
        <p:nvPicPr>
          <p:cNvPr id="14" name="Picture 1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8168" y="1225325"/>
            <a:ext cx="1922519" cy="854925"/>
          </a:xfrm>
          <a:prstGeom prst="roundRect">
            <a:avLst>
              <a:gd name="adj" fmla="val 3159"/>
            </a:avLst>
          </a:prstGeom>
        </p:spPr>
      </p:pic>
      <p:sp>
        <p:nvSpPr>
          <p:cNvPr id="16" name="Text Placeholder 2"/>
          <p:cNvSpPr txBox="1">
            <a:spLocks/>
          </p:cNvSpPr>
          <p:nvPr/>
        </p:nvSpPr>
        <p:spPr>
          <a:xfrm>
            <a:off x="1559701" y="6431478"/>
            <a:ext cx="10482604" cy="363552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1"/>
              </a:rPr>
              <a:t>https://softuni.bg/java-advanced-oop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275400"/>
            <a:ext cx="8938472" cy="820600"/>
          </a:xfrm>
        </p:spPr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Abstraction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25" y="1143000"/>
            <a:ext cx="5743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GB" sz="2000" dirty="0">
                <a:hlinkClick r:id="rId5"/>
              </a:rPr>
              <a:t>Fundamentals of Computer Programming with Java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58803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Latin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What is Abstraction?</a:t>
            </a:r>
            <a:endParaRPr lang="en-US" dirty="0"/>
          </a:p>
        </p:txBody>
      </p:sp>
      <p:sp>
        <p:nvSpPr>
          <p:cNvPr id="5" name="Rectangle: Rounded Corners 4"/>
          <p:cNvSpPr>
            <a:spLocks noChangeArrowheads="1"/>
          </p:cNvSpPr>
          <p:nvPr/>
        </p:nvSpPr>
        <p:spPr bwMode="auto">
          <a:xfrm>
            <a:off x="2056592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(away from)</a:t>
            </a:r>
          </a:p>
        </p:txBody>
      </p:sp>
      <p:sp>
        <p:nvSpPr>
          <p:cNvPr id="6" name="Rectangle: Rounded Corners 4"/>
          <p:cNvSpPr>
            <a:spLocks noChangeArrowheads="1"/>
          </p:cNvSpPr>
          <p:nvPr/>
        </p:nvSpPr>
        <p:spPr bwMode="auto">
          <a:xfrm>
            <a:off x="7024325" y="1905000"/>
            <a:ext cx="3124200" cy="106304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Trahere</a:t>
            </a:r>
          </a:p>
          <a:p>
            <a:pPr algn="ctr">
              <a:defRPr/>
            </a:pPr>
            <a:r>
              <a:rPr lang="en-GB" sz="3200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(to draw)</a:t>
            </a:r>
          </a:p>
        </p:txBody>
      </p:sp>
      <p:sp>
        <p:nvSpPr>
          <p:cNvPr id="10" name="Rectangle: Rounded Corners 4"/>
          <p:cNvSpPr>
            <a:spLocks noChangeArrowheads="1"/>
          </p:cNvSpPr>
          <p:nvPr/>
        </p:nvSpPr>
        <p:spPr bwMode="auto">
          <a:xfrm>
            <a:off x="4532312" y="3233738"/>
            <a:ext cx="3124200" cy="103346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4902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Abstraction</a:t>
            </a:r>
          </a:p>
        </p:txBody>
      </p: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>
            <a:off x="5180792" y="2436524"/>
            <a:ext cx="18435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10" idx="0"/>
          </p:cNvCxnSpPr>
          <p:nvPr/>
        </p:nvCxnSpPr>
        <p:spPr>
          <a:xfrm flipH="1">
            <a:off x="6094412" y="2512724"/>
            <a:ext cx="8146" cy="7210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50996" y="4560917"/>
            <a:ext cx="8286833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of taking away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removing characteristics from something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order to reduce it to a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essential characteristics.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to the 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2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what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dirty="0"/>
              <a:t>instead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9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two ways to achieve abstraction in Java</a:t>
            </a:r>
          </a:p>
          <a:p>
            <a:pPr lvl="1"/>
            <a:r>
              <a:rPr lang="en-US" dirty="0"/>
              <a:t>Interfaces (100% abstraction)</a:t>
            </a:r>
          </a:p>
          <a:p>
            <a:pPr lvl="1"/>
            <a:r>
              <a:rPr lang="en-US" dirty="0"/>
              <a:t>Abstract class (0% - 100% abstraction)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abstraction?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9709" y="3644205"/>
            <a:ext cx="11034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abstract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Mammal {}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Mammal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Animal {}</a:t>
            </a:r>
          </a:p>
        </p:txBody>
      </p:sp>
    </p:spTree>
    <p:extLst>
      <p:ext uri="{BB962C8B-B14F-4D97-AF65-F5344CB8AC3E}">
        <p14:creationId xmlns:p14="http://schemas.microsoft.com/office/powerpoint/2010/main" val="33123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88815" y="1668645"/>
            <a:ext cx="5753197" cy="55703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Abstraction</a:t>
            </a:r>
          </a:p>
          <a:p>
            <a:r>
              <a:rPr lang="en-US" dirty="0"/>
              <a:t>Achieve with interfaces and </a:t>
            </a:r>
            <a:br>
              <a:rPr lang="en-US" dirty="0"/>
            </a:br>
            <a:r>
              <a:rPr lang="en-US" dirty="0"/>
              <a:t>abstract classes </a:t>
            </a:r>
          </a:p>
          <a:p>
            <a:r>
              <a:rPr lang="en-US" dirty="0"/>
              <a:t>Abstraction is a process of hiding the implementation details and showing only functionality to the user.</a:t>
            </a:r>
            <a:endParaRPr lang="bg-BG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 Encapsulation</a:t>
            </a:r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6170612" y="1668645"/>
            <a:ext cx="58246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Encapsulation</a:t>
            </a:r>
          </a:p>
          <a:p>
            <a:r>
              <a:rPr lang="en-US" dirty="0"/>
              <a:t>Achieve with access modifiers (private, public…)</a:t>
            </a:r>
          </a:p>
          <a:p>
            <a:r>
              <a:rPr lang="en-US" dirty="0"/>
              <a:t>Encapsulation is used for hide the code and data in a single unit to protect the data from the outside the world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42777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3131</Words>
  <Application>Microsoft Office PowerPoint</Application>
  <PresentationFormat>Custom</PresentationFormat>
  <Paragraphs>655</Paragraphs>
  <Slides>41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SoftUni 16x9</vt:lpstr>
      <vt:lpstr>Interfaces and Abstraction </vt:lpstr>
      <vt:lpstr>Table of Contents</vt:lpstr>
      <vt:lpstr>Questions</vt:lpstr>
      <vt:lpstr>Abstraction</vt:lpstr>
      <vt:lpstr>What is Abstraction?</vt:lpstr>
      <vt:lpstr>Abstraction in OOP</vt:lpstr>
      <vt:lpstr>Abstraction Example</vt:lpstr>
      <vt:lpstr>How do we achieve abstraction?</vt:lpstr>
      <vt:lpstr>Abstraction vs Encapsulation</vt:lpstr>
      <vt:lpstr>Abstraction vs Encapsulation (2)</vt:lpstr>
      <vt:lpstr>Interface</vt:lpstr>
      <vt:lpstr>Interface</vt:lpstr>
      <vt:lpstr>implements vs extends</vt:lpstr>
      <vt:lpstr>Interface Example</vt:lpstr>
      <vt:lpstr>Problem: Shapes Drawing </vt:lpstr>
      <vt:lpstr>Solution: Shapes Drawing</vt:lpstr>
      <vt:lpstr>Solution: Shapes Drawing - Rectangle Draw</vt:lpstr>
      <vt:lpstr>Solution: Shapes Drawing - Circle Draw </vt:lpstr>
      <vt:lpstr>Problem: Car Shop</vt:lpstr>
      <vt:lpstr>Solution: Car Shop</vt:lpstr>
      <vt:lpstr>Solution: Car Shop</vt:lpstr>
      <vt:lpstr>Interfaces</vt:lpstr>
      <vt:lpstr>Extend Interface</vt:lpstr>
      <vt:lpstr>Extend Interface (2)</vt:lpstr>
      <vt:lpstr>Problem: Car Shop</vt:lpstr>
      <vt:lpstr>Solution: Car Shop</vt:lpstr>
      <vt:lpstr>Solution: Car Shop</vt:lpstr>
      <vt:lpstr>Default Method</vt:lpstr>
      <vt:lpstr>Default Method (2)</vt:lpstr>
      <vt:lpstr>Static Method</vt:lpstr>
      <vt:lpstr>Problem: Say Hi! </vt:lpstr>
      <vt:lpstr>Solution: Say Hello </vt:lpstr>
      <vt:lpstr>Solution: Say Hello</vt:lpstr>
      <vt:lpstr>Interface vs Abstract Class</vt:lpstr>
      <vt:lpstr>Problem: Base Person</vt:lpstr>
      <vt:lpstr>Solution: Say Hello</vt:lpstr>
      <vt:lpstr>Interfaces and Abstract Class</vt:lpstr>
      <vt:lpstr>Summary</vt:lpstr>
      <vt:lpstr>Objects and Associative Arrays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and Abstraction in OOP</dc:title>
  <dc:subject>C# Basics Course</dc:subject>
  <dc:creator/>
  <cp:keywords>Fundamental, Inheritance, Abstraction,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2017-05-23T20:37:40Z</dcterms:modified>
  <cp:category>programming, software engineering, Java, OOP Advanced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